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348" r:id="rId3"/>
    <p:sldId id="338" r:id="rId4"/>
    <p:sldId id="362" r:id="rId5"/>
    <p:sldId id="363" r:id="rId6"/>
    <p:sldId id="370" r:id="rId7"/>
    <p:sldId id="368" r:id="rId8"/>
    <p:sldId id="369" r:id="rId9"/>
    <p:sldId id="340" r:id="rId10"/>
    <p:sldId id="353" r:id="rId11"/>
    <p:sldId id="358" r:id="rId12"/>
    <p:sldId id="357" r:id="rId13"/>
    <p:sldId id="350" r:id="rId14"/>
    <p:sldId id="352" r:id="rId15"/>
    <p:sldId id="371" r:id="rId16"/>
    <p:sldId id="35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39" autoAdjust="0"/>
    <p:restoredTop sz="96353" autoAdjust="0"/>
  </p:normalViewPr>
  <p:slideViewPr>
    <p:cSldViewPr snapToGrid="0">
      <p:cViewPr varScale="1">
        <p:scale>
          <a:sx n="110" d="100"/>
          <a:sy n="110" d="100"/>
        </p:scale>
        <p:origin x="774" y="9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gif>
</file>

<file path=ppt/media/image27.gif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ABF9-3D2B-46A5-9769-CEBB8AF81CC0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A1F50-6AA8-48F9-B423-66167A13D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58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07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13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/>
              <a:t>소비재는 사이클에 따라 생존 할 수 있는 식량의 수 이다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각 </a:t>
            </a:r>
            <a:r>
              <a:rPr lang="en-US" altLang="ko-KR" sz="1200" dirty="0"/>
              <a:t>3</a:t>
            </a:r>
            <a:r>
              <a:rPr lang="ko-KR" altLang="en-US" sz="1200" dirty="0"/>
              <a:t>단계로 나뉘어져 있으며 부족</a:t>
            </a:r>
            <a:r>
              <a:rPr lang="en-US" altLang="ko-KR" sz="1200" dirty="0"/>
              <a:t>,</a:t>
            </a:r>
            <a:r>
              <a:rPr lang="ko-KR" altLang="en-US" sz="1200" dirty="0"/>
              <a:t>양호</a:t>
            </a:r>
            <a:r>
              <a:rPr lang="en-US" altLang="ko-KR" sz="1200" dirty="0"/>
              <a:t>,</a:t>
            </a:r>
            <a:r>
              <a:rPr lang="ko-KR" altLang="en-US" sz="1200" dirty="0"/>
              <a:t>과잉 으로 나눌 수 있다</a:t>
            </a:r>
            <a:r>
              <a:rPr lang="en-US" altLang="ko-KR" sz="1200" dirty="0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327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706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656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32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66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4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168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27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62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013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75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97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29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1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09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69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82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40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8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980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297394-4390-4D82-9D35-4E44BBC72258}" type="datetimeFigureOut">
              <a:rPr lang="ko-KR" altLang="en-US" smtClean="0"/>
              <a:t>2024-01-05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169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necraft.net/ko-kr" TargetMode="External"/><Relationship Id="rId2" Type="http://schemas.openxmlformats.org/officeDocument/2006/relationships/hyperlink" Target="https://www.youtube.com/watch?v=lheapd7bgLA&amp;t=522s&amp;ab_channel=Kurzgesagt%E2%80%93InaNutsh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e.steampowered.com/app/252490/Rust/?l=korean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23137-B854-4C5D-BA89-98E935BEF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3001297"/>
            <a:ext cx="7197726" cy="855406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ko-KR" altLang="en-US" sz="5200" dirty="0"/>
              <a:t>마지막 달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2D484F95-D5CD-6B80-5EE0-4351B9FD2A7F}"/>
              </a:ext>
            </a:extLst>
          </p:cNvPr>
          <p:cNvSpPr txBox="1">
            <a:spLocks/>
          </p:cNvSpPr>
          <p:nvPr/>
        </p:nvSpPr>
        <p:spPr>
          <a:xfrm>
            <a:off x="9694863" y="5416447"/>
            <a:ext cx="2138486" cy="113535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2016182041 </a:t>
            </a:r>
            <a:r>
              <a:rPr lang="ko-KR" altLang="en-US" dirty="0"/>
              <a:t>조영환</a:t>
            </a:r>
            <a:endParaRPr lang="en-US" altLang="ko-KR" dirty="0"/>
          </a:p>
          <a:p>
            <a:r>
              <a:rPr lang="en-US" altLang="ko-KR" dirty="0"/>
              <a:t>2016182009 </a:t>
            </a:r>
            <a:r>
              <a:rPr lang="ko-KR" altLang="en-US" dirty="0"/>
              <a:t>김태현</a:t>
            </a:r>
            <a:endParaRPr lang="en-US" altLang="ko-KR" dirty="0"/>
          </a:p>
          <a:p>
            <a:r>
              <a:rPr lang="en-US" altLang="ko-KR" dirty="0"/>
              <a:t>2021182021 </a:t>
            </a:r>
            <a:r>
              <a:rPr lang="ko-KR" altLang="en-US" dirty="0" err="1"/>
              <a:t>양영현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912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389011" y="2178280"/>
            <a:ext cx="4428214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r>
              <a:rPr lang="en-US" altLang="ko-KR" sz="3500" dirty="0"/>
              <a:t>VS (RUST) </a:t>
            </a:r>
            <a:r>
              <a:rPr lang="ko-KR" altLang="en-US" sz="3500" dirty="0" err="1"/>
              <a:t>세디</a:t>
            </a:r>
            <a:endParaRPr lang="en-US" altLang="ko-KR" sz="3500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 목표량 </a:t>
            </a:r>
            <a:r>
              <a:rPr lang="en-US" altLang="ko-KR" sz="2200" dirty="0"/>
              <a:t>: </a:t>
            </a:r>
            <a:r>
              <a:rPr lang="ko-KR" altLang="en-US" sz="2200" dirty="0"/>
              <a:t>식량을 비축하여 부족</a:t>
            </a:r>
            <a:r>
              <a:rPr lang="en-US" altLang="ko-KR" sz="2200" dirty="0"/>
              <a:t>,</a:t>
            </a:r>
            <a:r>
              <a:rPr lang="ko-KR" altLang="en-US" sz="2200" dirty="0"/>
              <a:t>양호</a:t>
            </a:r>
            <a:r>
              <a:rPr lang="en-US" altLang="ko-KR" sz="2200" dirty="0"/>
              <a:t>, </a:t>
            </a:r>
            <a:r>
              <a:rPr lang="ko-KR" altLang="en-US" sz="2200" dirty="0"/>
              <a:t>과잉공급 에 따라 생존 기간이 달라진다</a:t>
            </a:r>
            <a:r>
              <a:rPr lang="en-US" altLang="ko-KR" sz="2200" dirty="0"/>
              <a:t>.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sz="2200" dirty="0"/>
              <a:t>주기에 따라 기지건설과</a:t>
            </a:r>
            <a:r>
              <a:rPr lang="en-US" altLang="ko-KR" sz="2200" dirty="0"/>
              <a:t> </a:t>
            </a:r>
            <a:r>
              <a:rPr lang="ko-KR" altLang="en-US" sz="2200" dirty="0" err="1"/>
              <a:t>파밍이</a:t>
            </a:r>
            <a:r>
              <a:rPr lang="ko-KR" altLang="en-US" sz="2200" dirty="0"/>
              <a:t> 분리 된다</a:t>
            </a:r>
            <a:r>
              <a:rPr lang="en-US" altLang="ko-KR" sz="2200" dirty="0"/>
              <a:t>.</a:t>
            </a:r>
            <a:r>
              <a:rPr lang="ko-KR" altLang="en-US" sz="2200" dirty="0"/>
              <a:t> </a:t>
            </a:r>
            <a:endParaRPr lang="en-US" altLang="ko-KR" sz="22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타 게임과 차별성 </a:t>
            </a:r>
            <a:r>
              <a:rPr lang="en-US" altLang="ko-KR" dirty="0"/>
              <a:t>(</a:t>
            </a:r>
            <a:r>
              <a:rPr lang="ko-KR" altLang="en-US" dirty="0"/>
              <a:t>레고 포트나이트</a:t>
            </a:r>
            <a:r>
              <a:rPr lang="en-US" altLang="ko-KR" dirty="0"/>
              <a:t>?)</a:t>
            </a:r>
            <a:endParaRPr lang="ko-KR" altLang="en-US" dirty="0"/>
          </a:p>
        </p:txBody>
      </p:sp>
      <p:pic>
        <p:nvPicPr>
          <p:cNvPr id="1030" name="Picture 6" descr="러스트 저사양 PC사용자를 위한 세팅법[알파버전](FPS올리기)">
            <a:extLst>
              <a:ext uri="{FF2B5EF4-FFF2-40B4-BE49-F238E27FC236}">
                <a16:creationId xmlns:a16="http://schemas.microsoft.com/office/drawing/2014/main" id="{5CC3E5CE-0EB7-4567-E890-C895A1EDE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178280"/>
            <a:ext cx="5619750" cy="379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446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연구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sz="2500" dirty="0"/>
              <a:t>밀물과 썰물에 따른 시간적 분리와 그로 인한 공간적 분리가 생기는 게임 개발</a:t>
            </a:r>
            <a:endParaRPr lang="en-US" altLang="ko-KR" sz="2500" dirty="0"/>
          </a:p>
          <a:p>
            <a:r>
              <a:rPr lang="ko-KR" altLang="en-US" sz="2500" dirty="0">
                <a:solidFill>
                  <a:srgbClr val="FF0000"/>
                </a:solidFill>
              </a:rPr>
              <a:t>시간에 따라 강해지는 난관을 극복하기 위해 자동화 기지를 설계 하고 활용하는 게임개발</a:t>
            </a:r>
            <a:endParaRPr lang="en-US" altLang="ko-KR" sz="2500" dirty="0">
              <a:solidFill>
                <a:srgbClr val="FF0000"/>
              </a:solidFill>
            </a:endParaRPr>
          </a:p>
          <a:p>
            <a:r>
              <a:rPr lang="ko-KR" altLang="en-US" sz="2500" dirty="0"/>
              <a:t>벡터 아트 </a:t>
            </a:r>
            <a:endParaRPr lang="en-US" altLang="ko-KR" sz="2500" dirty="0"/>
          </a:p>
          <a:p>
            <a:r>
              <a:rPr lang="ko-KR" altLang="en-US" sz="2500" dirty="0"/>
              <a:t>데이터 베이스 </a:t>
            </a:r>
            <a:endParaRPr lang="en-US" altLang="ko-KR" sz="2500" dirty="0"/>
          </a:p>
          <a:p>
            <a:endParaRPr lang="en-US" altLang="ko-KR" sz="25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102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기술적요소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5801" y="4969564"/>
            <a:ext cx="10691513" cy="145626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dirty="0" err="1">
                <a:latin typeface="-apple-system"/>
              </a:rPr>
              <a:t>백</a:t>
            </a:r>
            <a:r>
              <a:rPr lang="ko-KR" altLang="en-US" sz="2300" b="0" i="0" dirty="0" err="1">
                <a:effectLst/>
                <a:latin typeface="-apple-system"/>
              </a:rPr>
              <a:t>터</a:t>
            </a:r>
            <a:r>
              <a:rPr lang="ko-KR" altLang="en-US" sz="2300" b="0" i="0" dirty="0">
                <a:effectLst/>
                <a:latin typeface="-apple-system"/>
              </a:rPr>
              <a:t> 아트</a:t>
            </a:r>
            <a:r>
              <a:rPr lang="ko-KR" altLang="en-US" sz="2300" dirty="0">
                <a:latin typeface="-apple-system"/>
              </a:rPr>
              <a:t> 스타일 </a:t>
            </a:r>
            <a:r>
              <a:rPr lang="ko-KR" altLang="en-US" sz="2300" b="0" i="0" dirty="0">
                <a:effectLst/>
                <a:latin typeface="-apple-system"/>
              </a:rPr>
              <a:t>유체 구현</a:t>
            </a:r>
            <a:r>
              <a:rPr lang="en-US" altLang="ko-KR" sz="2300" b="0" i="0" dirty="0">
                <a:effectLst/>
                <a:latin typeface="-apple-system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dirty="0">
                <a:latin typeface="-apple-system"/>
              </a:rPr>
              <a:t>페이크 인테리어 </a:t>
            </a:r>
            <a:r>
              <a:rPr lang="en-US" altLang="ko-KR" sz="2300" dirty="0">
                <a:latin typeface="-apple-system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dirty="0">
                <a:latin typeface="-apple-system"/>
              </a:rPr>
              <a:t>절차적 생성 기법</a:t>
            </a:r>
            <a:r>
              <a:rPr lang="en-US" altLang="ko-KR" sz="2300" dirty="0">
                <a:latin typeface="-apple-system"/>
              </a:rPr>
              <a:t>: </a:t>
            </a:r>
            <a:r>
              <a:rPr lang="en-US" altLang="ko-KR" sz="2300" dirty="0" err="1">
                <a:latin typeface="-apple-system"/>
              </a:rPr>
              <a:t>bsp</a:t>
            </a:r>
            <a:r>
              <a:rPr lang="en-US" altLang="ko-KR" sz="2300" dirty="0">
                <a:latin typeface="-apple-system"/>
              </a:rPr>
              <a:t>,</a:t>
            </a:r>
            <a:r>
              <a:rPr lang="ko-KR" altLang="en-US" sz="2300" dirty="0" err="1">
                <a:latin typeface="-apple-system"/>
              </a:rPr>
              <a:t>펄린노이즈</a:t>
            </a:r>
            <a:endParaRPr lang="en-US" altLang="ko-KR" sz="2300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b="0" i="0" dirty="0">
                <a:effectLst/>
                <a:latin typeface="-apple-system"/>
              </a:rPr>
              <a:t>벡터아트</a:t>
            </a:r>
            <a:r>
              <a:rPr lang="en-US" altLang="ko-KR" sz="2300" dirty="0">
                <a:latin typeface="-apple-system"/>
              </a:rPr>
              <a:t>(</a:t>
            </a:r>
            <a:r>
              <a:rPr lang="ko-KR" altLang="en-US" sz="2300" dirty="0">
                <a:latin typeface="-apple-system"/>
              </a:rPr>
              <a:t>사이클구현</a:t>
            </a:r>
            <a:r>
              <a:rPr lang="en-US" altLang="ko-KR" sz="2300" dirty="0">
                <a:latin typeface="-apple-system"/>
              </a:rPr>
              <a:t>),</a:t>
            </a:r>
            <a:r>
              <a:rPr lang="ko-KR" altLang="en-US" sz="2300" dirty="0">
                <a:latin typeface="-apple-system"/>
              </a:rPr>
              <a:t>페이크 인테리어</a:t>
            </a:r>
            <a:r>
              <a:rPr lang="en-US" altLang="ko-KR" sz="2300" dirty="0">
                <a:latin typeface="-apple-system"/>
              </a:rPr>
              <a:t>,</a:t>
            </a:r>
            <a:r>
              <a:rPr lang="ko-KR" altLang="en-US" sz="2300" dirty="0">
                <a:latin typeface="-apple-system"/>
              </a:rPr>
              <a:t>절차적 생성 기법</a:t>
            </a:r>
            <a:r>
              <a:rPr lang="en-US" altLang="ko-KR" sz="2300" dirty="0">
                <a:latin typeface="-apple-system"/>
              </a:rPr>
              <a:t>,</a:t>
            </a:r>
            <a:r>
              <a:rPr lang="ko-KR" altLang="en-US" sz="2300" dirty="0">
                <a:latin typeface="-apple-system"/>
              </a:rPr>
              <a:t>데이터베이스</a:t>
            </a:r>
            <a:r>
              <a:rPr lang="en-US" altLang="ko-KR" sz="2300" dirty="0">
                <a:latin typeface="-apple-system"/>
              </a:rPr>
              <a:t>, </a:t>
            </a:r>
            <a:r>
              <a:rPr lang="ko-KR" altLang="en-US" sz="2300" dirty="0">
                <a:latin typeface="-apple-system"/>
              </a:rPr>
              <a:t>필드 </a:t>
            </a:r>
            <a:r>
              <a:rPr lang="ko-KR" altLang="en-US" sz="2300" dirty="0" err="1">
                <a:latin typeface="-apple-system"/>
              </a:rPr>
              <a:t>스폰량</a:t>
            </a:r>
            <a:r>
              <a:rPr lang="ko-KR" altLang="en-US" sz="2300" dirty="0">
                <a:latin typeface="-apple-system"/>
              </a:rPr>
              <a:t> 조절 </a:t>
            </a:r>
            <a:r>
              <a:rPr lang="en-US" altLang="ko-KR" sz="2300" dirty="0">
                <a:latin typeface="-apple-system"/>
              </a:rPr>
              <a:t> </a:t>
            </a:r>
            <a:endParaRPr lang="ko-KR" altLang="en-US" sz="2300" b="0" i="0" dirty="0">
              <a:effectLst/>
              <a:latin typeface="-apple-system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2CCE044-191E-6B80-7B3C-D3209C14989D}"/>
              </a:ext>
            </a:extLst>
          </p:cNvPr>
          <p:cNvGrpSpPr/>
          <p:nvPr/>
        </p:nvGrpSpPr>
        <p:grpSpPr>
          <a:xfrm>
            <a:off x="685801" y="2144245"/>
            <a:ext cx="3671046" cy="2445684"/>
            <a:chOff x="685801" y="2144245"/>
            <a:chExt cx="3868782" cy="2647890"/>
          </a:xfrm>
        </p:grpSpPr>
        <p:sp>
          <p:nvSpPr>
            <p:cNvPr id="5" name="내용 개체 틀 2">
              <a:extLst>
                <a:ext uri="{FF2B5EF4-FFF2-40B4-BE49-F238E27FC236}">
                  <a16:creationId xmlns:a16="http://schemas.microsoft.com/office/drawing/2014/main" id="{86D2AE4D-AF01-99C3-8281-464D30F4B6F9}"/>
                </a:ext>
              </a:extLst>
            </p:cNvPr>
            <p:cNvSpPr txBox="1">
              <a:spLocks/>
            </p:cNvSpPr>
            <p:nvPr/>
          </p:nvSpPr>
          <p:spPr>
            <a:xfrm>
              <a:off x="685801" y="2144245"/>
              <a:ext cx="3868782" cy="2647890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50000"/>
              </a:schemeClr>
            </a:solidFill>
          </p:spPr>
          <p:txBody>
            <a:bodyPr vert="horz" lIns="91440" tIns="45720" rIns="91440" bIns="45720" rtlCol="0" anchor="ctr">
              <a:normAutofit fontScale="92500" lnSpcReduction="10000"/>
            </a:bodyPr>
            <a:lstStyle>
              <a:lvl1pPr marL="2857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b="0" i="0" dirty="0">
                <a:effectLst/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300" dirty="0"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2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200" dirty="0">
                <a:latin typeface="-apple-system"/>
              </a:endParaRPr>
            </a:p>
            <a:p>
              <a:pPr marL="0" indent="0" algn="ctr">
                <a:buNone/>
              </a:pPr>
              <a:r>
                <a:rPr lang="ko-KR" altLang="en-US" sz="2200" dirty="0" err="1">
                  <a:solidFill>
                    <a:schemeClr val="accent2"/>
                  </a:solidFill>
                  <a:latin typeface="-apple-system"/>
                </a:rPr>
                <a:t>백</a:t>
              </a:r>
              <a:r>
                <a:rPr lang="ko-KR" altLang="en-US" sz="2200" b="0" i="0" dirty="0" err="1">
                  <a:solidFill>
                    <a:schemeClr val="accent2"/>
                  </a:solidFill>
                  <a:effectLst/>
                  <a:latin typeface="-apple-system"/>
                </a:rPr>
                <a:t>터</a:t>
              </a:r>
              <a:r>
                <a:rPr lang="ko-KR" altLang="en-US" sz="2200" b="0" i="0" dirty="0">
                  <a:solidFill>
                    <a:schemeClr val="accent2"/>
                  </a:solidFill>
                  <a:effectLst/>
                  <a:latin typeface="-apple-system"/>
                </a:rPr>
                <a:t> 아트</a:t>
              </a:r>
              <a:r>
                <a:rPr lang="ko-KR" altLang="en-US" sz="2200" dirty="0">
                  <a:solidFill>
                    <a:schemeClr val="accent2"/>
                  </a:solidFill>
                  <a:latin typeface="-apple-system"/>
                </a:rPr>
                <a:t> 스타일 </a:t>
              </a:r>
              <a:r>
                <a:rPr lang="ko-KR" altLang="en-US" sz="2200" b="0" i="0" dirty="0">
                  <a:solidFill>
                    <a:schemeClr val="accent2"/>
                  </a:solidFill>
                  <a:effectLst/>
                  <a:latin typeface="-apple-system"/>
                </a:rPr>
                <a:t>유체 구현</a:t>
              </a:r>
              <a:endParaRPr lang="en-US" altLang="ko-KR" sz="2200" b="0" i="0" dirty="0">
                <a:solidFill>
                  <a:schemeClr val="accent2"/>
                </a:solidFill>
                <a:effectLst/>
                <a:latin typeface="-apple-system"/>
              </a:endParaRPr>
            </a:p>
          </p:txBody>
        </p:sp>
        <p:pic>
          <p:nvPicPr>
            <p:cNvPr id="4" name="그림 3" descr="스크린샷, 실내, 우주선, 교통이(가) 표시된 사진&#10;&#10;자동 생성된 설명">
              <a:extLst>
                <a:ext uri="{FF2B5EF4-FFF2-40B4-BE49-F238E27FC236}">
                  <a16:creationId xmlns:a16="http://schemas.microsoft.com/office/drawing/2014/main" id="{B5C61C92-5E6B-0DF1-D55C-B134D67ED223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686" y="2232518"/>
              <a:ext cx="3611011" cy="2031592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77B328-D5A7-F658-DE5D-875F648018BF}"/>
              </a:ext>
            </a:extLst>
          </p:cNvPr>
          <p:cNvGrpSpPr/>
          <p:nvPr/>
        </p:nvGrpSpPr>
        <p:grpSpPr>
          <a:xfrm>
            <a:off x="4356847" y="2133955"/>
            <a:ext cx="3537167" cy="2445684"/>
            <a:chOff x="4683468" y="2144245"/>
            <a:chExt cx="3868782" cy="2647890"/>
          </a:xfrm>
        </p:grpSpPr>
        <p:sp>
          <p:nvSpPr>
            <p:cNvPr id="6" name="내용 개체 틀 2">
              <a:extLst>
                <a:ext uri="{FF2B5EF4-FFF2-40B4-BE49-F238E27FC236}">
                  <a16:creationId xmlns:a16="http://schemas.microsoft.com/office/drawing/2014/main" id="{6CB84CF6-6631-B608-6961-BC0EA7945646}"/>
                </a:ext>
              </a:extLst>
            </p:cNvPr>
            <p:cNvSpPr txBox="1">
              <a:spLocks/>
            </p:cNvSpPr>
            <p:nvPr/>
          </p:nvSpPr>
          <p:spPr>
            <a:xfrm>
              <a:off x="4683468" y="2144245"/>
              <a:ext cx="3868782" cy="2647890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50000"/>
              </a:schemeClr>
            </a:solidFill>
          </p:spPr>
          <p:txBody>
            <a:bodyPr vert="horz" lIns="91440" tIns="45720" rIns="91440" bIns="45720" rtlCol="0" anchor="ctr">
              <a:normAutofit fontScale="92500" lnSpcReduction="10000"/>
            </a:bodyPr>
            <a:lstStyle>
              <a:lvl1pPr marL="2857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b="0" i="0" dirty="0">
                <a:effectLst/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300" dirty="0"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2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200" dirty="0">
                <a:latin typeface="-apple-system"/>
              </a:endParaRPr>
            </a:p>
            <a:p>
              <a:pPr marL="0" indent="0" algn="ctr">
                <a:buNone/>
              </a:pPr>
              <a:r>
                <a:rPr lang="ko-KR" altLang="en-US" sz="2000" dirty="0">
                  <a:latin typeface="-apple-system"/>
                </a:rPr>
                <a:t>페이크 인테리어</a:t>
              </a:r>
              <a:endParaRPr lang="en-US" altLang="ko-KR" sz="2200" b="0" i="0" dirty="0">
                <a:effectLst/>
                <a:latin typeface="-apple-system"/>
              </a:endParaRPr>
            </a:p>
          </p:txBody>
        </p:sp>
        <p:pic>
          <p:nvPicPr>
            <p:cNvPr id="11" name="그림 10" descr="직사각형, 사각형, 건물, 창문이(가) 표시된 사진&#10;&#10;자동 생성된 설명">
              <a:extLst>
                <a:ext uri="{FF2B5EF4-FFF2-40B4-BE49-F238E27FC236}">
                  <a16:creationId xmlns:a16="http://schemas.microsoft.com/office/drawing/2014/main" id="{96D27A65-4131-8FBD-2084-090A17479EF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2298" y="2232518"/>
              <a:ext cx="3610800" cy="2031592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33574BD-3D5B-823D-0972-335356D43363}"/>
              </a:ext>
            </a:extLst>
          </p:cNvPr>
          <p:cNvGrpSpPr/>
          <p:nvPr/>
        </p:nvGrpSpPr>
        <p:grpSpPr>
          <a:xfrm>
            <a:off x="7905595" y="2088113"/>
            <a:ext cx="3671047" cy="2455974"/>
            <a:chOff x="8635987" y="2084531"/>
            <a:chExt cx="3868782" cy="2647890"/>
          </a:xfrm>
        </p:grpSpPr>
        <p:sp>
          <p:nvSpPr>
            <p:cNvPr id="10" name="내용 개체 틀 2">
              <a:extLst>
                <a:ext uri="{FF2B5EF4-FFF2-40B4-BE49-F238E27FC236}">
                  <a16:creationId xmlns:a16="http://schemas.microsoft.com/office/drawing/2014/main" id="{A5228B54-E5D3-FFE0-E105-340211420D21}"/>
                </a:ext>
              </a:extLst>
            </p:cNvPr>
            <p:cNvSpPr txBox="1">
              <a:spLocks/>
            </p:cNvSpPr>
            <p:nvPr/>
          </p:nvSpPr>
          <p:spPr>
            <a:xfrm>
              <a:off x="8635987" y="2084531"/>
              <a:ext cx="3868782" cy="2647890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50000"/>
              </a:schemeClr>
            </a:solidFill>
          </p:spPr>
          <p:txBody>
            <a:bodyPr vert="horz" lIns="91440" tIns="45720" rIns="91440" bIns="45720" rtlCol="0" anchor="ctr">
              <a:normAutofit fontScale="92500" lnSpcReduction="10000"/>
            </a:bodyPr>
            <a:lstStyle>
              <a:lvl1pPr marL="2857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1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b="0" i="0" dirty="0">
                <a:effectLst/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3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300" dirty="0">
                <a:latin typeface="-apple-system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endParaRPr lang="en-US" altLang="ko-KR" sz="2200" dirty="0">
                <a:latin typeface="-apple-system"/>
              </a:endParaRPr>
            </a:p>
            <a:p>
              <a:pPr marL="0" indent="0" algn="l">
                <a:buNone/>
              </a:pPr>
              <a:endParaRPr lang="en-US" altLang="ko-KR" sz="2200" dirty="0">
                <a:latin typeface="-apple-system"/>
              </a:endParaRPr>
            </a:p>
            <a:p>
              <a:pPr marL="0" indent="0" algn="ctr">
                <a:buNone/>
              </a:pPr>
              <a:r>
                <a:rPr lang="ko-KR" altLang="en-US" sz="2200" b="0" i="0" dirty="0">
                  <a:effectLst/>
                  <a:latin typeface="-apple-system"/>
                </a:rPr>
                <a:t>절차적 생성 기법</a:t>
              </a:r>
              <a:endParaRPr lang="en-US" altLang="ko-KR" sz="2200" b="0" i="0" dirty="0">
                <a:effectLst/>
                <a:latin typeface="-apple-system"/>
              </a:endParaRPr>
            </a:p>
          </p:txBody>
        </p:sp>
        <p:pic>
          <p:nvPicPr>
            <p:cNvPr id="7" name="그림 6" descr="세계, 지도, 텍스트이(가) 표시된 사진&#10;&#10;자동 생성된 설명">
              <a:extLst>
                <a:ext uri="{FF2B5EF4-FFF2-40B4-BE49-F238E27FC236}">
                  <a16:creationId xmlns:a16="http://schemas.microsoft.com/office/drawing/2014/main" id="{6C418A52-470D-F741-C292-7B66B849C503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52772" y="2243296"/>
              <a:ext cx="3610800" cy="2030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0406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BF4C1850-849E-5C26-5DD9-BAE3917B3BC1}"/>
              </a:ext>
            </a:extLst>
          </p:cNvPr>
          <p:cNvSpPr txBox="1">
            <a:spLocks/>
          </p:cNvSpPr>
          <p:nvPr/>
        </p:nvSpPr>
        <p:spPr>
          <a:xfrm>
            <a:off x="685800" y="4282624"/>
            <a:ext cx="10131425" cy="2038701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2" y="2142067"/>
            <a:ext cx="3284312" cy="2038701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수강 과목</a:t>
            </a:r>
            <a:r>
              <a:rPr lang="en-US" altLang="ko-KR" dirty="0"/>
              <a:t>,</a:t>
            </a:r>
            <a:r>
              <a:rPr lang="ko-KR" altLang="en-US" dirty="0"/>
              <a:t>개발환경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B4074F-F3C9-CF47-F321-C7F952C7FF24}"/>
              </a:ext>
            </a:extLst>
          </p:cNvPr>
          <p:cNvSpPr txBox="1">
            <a:spLocks/>
          </p:cNvSpPr>
          <p:nvPr/>
        </p:nvSpPr>
        <p:spPr>
          <a:xfrm>
            <a:off x="4109357" y="2142067"/>
            <a:ext cx="3284312" cy="2038701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97FD412-3F29-3D2D-A354-190865129920}"/>
              </a:ext>
            </a:extLst>
          </p:cNvPr>
          <p:cNvSpPr txBox="1">
            <a:spLocks/>
          </p:cNvSpPr>
          <p:nvPr/>
        </p:nvSpPr>
        <p:spPr>
          <a:xfrm>
            <a:off x="7532914" y="2142067"/>
            <a:ext cx="3284312" cy="2038701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7BAD4C4-DA6A-6F88-C31D-2931ED988096}"/>
              </a:ext>
            </a:extLst>
          </p:cNvPr>
          <p:cNvSpPr/>
          <p:nvPr/>
        </p:nvSpPr>
        <p:spPr>
          <a:xfrm>
            <a:off x="1595505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조영환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5881B3F-A016-D754-2935-A537F471331A}"/>
              </a:ext>
            </a:extLst>
          </p:cNvPr>
          <p:cNvSpPr/>
          <p:nvPr/>
        </p:nvSpPr>
        <p:spPr>
          <a:xfrm>
            <a:off x="5019060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김태현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5FEB54-84B4-5CC8-8EC1-5A9CF60E1913}"/>
              </a:ext>
            </a:extLst>
          </p:cNvPr>
          <p:cNvSpPr/>
          <p:nvPr/>
        </p:nvSpPr>
        <p:spPr>
          <a:xfrm>
            <a:off x="8442617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양영현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AA664-C0CD-9663-2828-21CC8A45D2B8}"/>
              </a:ext>
            </a:extLst>
          </p:cNvPr>
          <p:cNvSpPr txBox="1"/>
          <p:nvPr/>
        </p:nvSpPr>
        <p:spPr>
          <a:xfrm>
            <a:off x="863083" y="2980439"/>
            <a:ext cx="26035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네트워크 프로그래밍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63AD7-697B-E38E-B1E5-7DA57A4951DD}"/>
              </a:ext>
            </a:extLst>
          </p:cNvPr>
          <p:cNvSpPr txBox="1"/>
          <p:nvPr/>
        </p:nvSpPr>
        <p:spPr>
          <a:xfrm>
            <a:off x="4250392" y="2980439"/>
            <a:ext cx="21419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37018-E783-CF90-3017-6A4AD86FF2F1}"/>
              </a:ext>
            </a:extLst>
          </p:cNvPr>
          <p:cNvSpPr txBox="1"/>
          <p:nvPr/>
        </p:nvSpPr>
        <p:spPr>
          <a:xfrm>
            <a:off x="7680682" y="2980439"/>
            <a:ext cx="21948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애니메이션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게임기획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A7D75F-7715-8286-0FFE-E0387DAE52CE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936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오토데스크] 3D 모델링 및 렌더링을 위한 오토데스크 3Ds MAX 2021 신기능 안내 : 네이버 블로그">
            <a:extLst>
              <a:ext uri="{FF2B5EF4-FFF2-40B4-BE49-F238E27FC236}">
                <a16:creationId xmlns:a16="http://schemas.microsoft.com/office/drawing/2014/main" id="{B248B8CB-827A-9426-7712-1FFA15F6DA9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085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어도비 일러스트레이터 - 위키백과, 우리 모두의 백과사전">
            <a:extLst>
              <a:ext uri="{FF2B5EF4-FFF2-40B4-BE49-F238E27FC236}">
                <a16:creationId xmlns:a16="http://schemas.microsoft.com/office/drawing/2014/main" id="{43739CAC-7629-F209-C095-2AF8291144E8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34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어도비 포토샵 - 위키백과, 우리 모두의 백과사전">
            <a:extLst>
              <a:ext uri="{FF2B5EF4-FFF2-40B4-BE49-F238E27FC236}">
                <a16:creationId xmlns:a16="http://schemas.microsoft.com/office/drawing/2014/main" id="{336AEDF6-0B55-3B16-5F4D-EAE2E7959B60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383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Unity | Facebook">
            <a:extLst>
              <a:ext uri="{FF2B5EF4-FFF2-40B4-BE49-F238E27FC236}">
                <a16:creationId xmlns:a16="http://schemas.microsoft.com/office/drawing/2014/main" id="{46E53A3C-DA46-100A-AF17-FE4C1E8D7D2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681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깃허브 - 위키백과, 우리 모두의 백과사전">
            <a:extLst>
              <a:ext uri="{FF2B5EF4-FFF2-40B4-BE49-F238E27FC236}">
                <a16:creationId xmlns:a16="http://schemas.microsoft.com/office/drawing/2014/main" id="{44DB0CA0-9C90-93CB-4F76-394891B5532C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463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Visual Studio - Wikipedia">
            <a:extLst>
              <a:ext uri="{FF2B5EF4-FFF2-40B4-BE49-F238E27FC236}">
                <a16:creationId xmlns:a16="http://schemas.microsoft.com/office/drawing/2014/main" id="{E044F10B-A2B8-7F0E-CB86-186E91DF119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612" y="4756139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809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1" y="2147863"/>
            <a:ext cx="10131424" cy="438819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역할 분담 및 일정</a:t>
            </a:r>
          </a:p>
        </p:txBody>
      </p:sp>
      <p:pic>
        <p:nvPicPr>
          <p:cNvPr id="7" name="그림 6" descr="텍스트, 스크린샷, 도표, 번호이(가) 표시된 사진&#10;&#10;자동 생성된 설명">
            <a:extLst>
              <a:ext uri="{FF2B5EF4-FFF2-40B4-BE49-F238E27FC236}">
                <a16:creationId xmlns:a16="http://schemas.microsoft.com/office/drawing/2014/main" id="{675699B9-6D1C-1472-0987-DBF2E3C0E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142066"/>
            <a:ext cx="10131423" cy="439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18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523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E5D546F-002E-3241-1E53-2DEFDCBAC893}"/>
              </a:ext>
            </a:extLst>
          </p:cNvPr>
          <p:cNvSpPr txBox="1">
            <a:spLocks/>
          </p:cNvSpPr>
          <p:nvPr/>
        </p:nvSpPr>
        <p:spPr>
          <a:xfrm>
            <a:off x="685801" y="2142927"/>
            <a:ext cx="10131425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참고자료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kurzgesagt</a:t>
            </a:r>
            <a:r>
              <a:rPr lang="en-US" altLang="ko-KR" sz="20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(https://www.youtube.com/watch?v=lheapd7bgLA&amp;t=522s&amp;ab_channel=Kurzgesagt%E2%80%93InaNutshell</a:t>
            </a:r>
            <a:r>
              <a:rPr lang="en-US" altLang="ko-KR" sz="2000" dirty="0">
                <a:latin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</a:rPr>
              <a:t>Minecraft</a:t>
            </a:r>
            <a:br>
              <a:rPr lang="en-US" altLang="ko-KR" sz="2000" dirty="0">
                <a:latin typeface="+mj-ea"/>
              </a:rPr>
            </a:br>
            <a:r>
              <a:rPr lang="en-US" altLang="ko-KR" sz="2000" dirty="0">
                <a:latin typeface="+mj-ea"/>
                <a:hlinkClick r:id="rId3"/>
              </a:rPr>
              <a:t>https://www.minecraft.net/ko-kr</a:t>
            </a:r>
            <a:endParaRPr lang="en-US" altLang="ko-KR" sz="2000" dirty="0">
              <a:latin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 게임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Rust: (</a:t>
            </a:r>
            <a:r>
              <a:rPr lang="en-US" altLang="ko-KR" sz="2000" dirty="0">
                <a:latin typeface="+mj-ea"/>
                <a:ea typeface="+mj-ea"/>
                <a:hlinkClick r:id="rId4"/>
              </a:rPr>
              <a:t>https://store.steampowered.com/app/252490/Rust/?l=koreana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MINECRAFT: (</a:t>
            </a:r>
            <a:r>
              <a:rPr lang="en-US" altLang="ko-KR" sz="2000" dirty="0">
                <a:latin typeface="+mj-ea"/>
                <a:ea typeface="+mj-ea"/>
                <a:hlinkClick r:id="rId3"/>
              </a:rPr>
              <a:t>https://www.minecraft.net/ko-kr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ea typeface="+mj-ea"/>
              </a:rPr>
              <a:t>Frostpunk</a:t>
            </a:r>
            <a:r>
              <a:rPr lang="en-US" altLang="ko-KR" sz="2000" dirty="0">
                <a:latin typeface="+mj-ea"/>
                <a:ea typeface="+mj-ea"/>
                <a:sym typeface="Wingdings" panose="05000000000000000000" pitchFamily="2" charset="2"/>
              </a:rPr>
              <a:t>: (https://store.steampowered.com/app/323190/Frostpunk/?l=koreana)</a:t>
            </a:r>
            <a:endParaRPr lang="en-US" altLang="ko-KR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Garry’s mod: (https://store.steampowered.com/app/4000/Garrys_Mod/?l=koreana)</a:t>
            </a:r>
            <a:endParaRPr lang="ko-KR" altLang="en-US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044744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7691F16-A8CB-399D-E87E-4DBFC329FA96}"/>
              </a:ext>
            </a:extLst>
          </p:cNvPr>
          <p:cNvSpPr txBox="1">
            <a:spLocks/>
          </p:cNvSpPr>
          <p:nvPr/>
        </p:nvSpPr>
        <p:spPr>
          <a:xfrm>
            <a:off x="685801" y="2168339"/>
            <a:ext cx="10131425" cy="445017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835A3-4AF7-BC30-B532-DAAD53C97D2F}"/>
              </a:ext>
            </a:extLst>
          </p:cNvPr>
          <p:cNvSpPr txBox="1"/>
          <p:nvPr/>
        </p:nvSpPr>
        <p:spPr>
          <a:xfrm>
            <a:off x="685801" y="2168339"/>
            <a:ext cx="4525598" cy="4724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2500" dirty="0">
                <a:solidFill>
                  <a:srgbClr val="FFFF00"/>
                </a:solidFill>
              </a:rPr>
              <a:t>게임 소개</a:t>
            </a:r>
            <a:endParaRPr lang="en-US" altLang="ko-KR" sz="25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>
                <a:solidFill>
                  <a:srgbClr val="FFFF00"/>
                </a:solidFill>
              </a:rPr>
              <a:t>게임 컨셉</a:t>
            </a:r>
            <a:endParaRPr lang="en-US" altLang="ko-KR" sz="25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>
                <a:solidFill>
                  <a:srgbClr val="FFFF00"/>
                </a:solidFill>
              </a:rPr>
              <a:t>연구 목표</a:t>
            </a:r>
            <a:endParaRPr lang="en-US" altLang="ko-KR" sz="25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배경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게임월드</a:t>
            </a:r>
            <a:r>
              <a:rPr lang="en-US" altLang="ko-KR" sz="2200" dirty="0"/>
              <a:t>,</a:t>
            </a: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 디자인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플레이어</a:t>
            </a:r>
            <a:endParaRPr lang="en-US" altLang="ko-KR" sz="22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게임플레이 특징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 썰물의 사이클 전환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</a:t>
            </a:r>
            <a:r>
              <a:rPr lang="en-US" altLang="ko-KR" sz="2200" dirty="0"/>
              <a:t>,</a:t>
            </a:r>
            <a:r>
              <a:rPr lang="ko-KR" altLang="en-US" sz="2200" dirty="0"/>
              <a:t>썰물</a:t>
            </a:r>
            <a:r>
              <a:rPr lang="en-US" altLang="ko-KR" sz="2200" dirty="0"/>
              <a:t>,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폭풍전야</a:t>
            </a:r>
            <a:r>
              <a:rPr lang="en-US" altLang="ko-KR" sz="2200" dirty="0"/>
              <a:t>,</a:t>
            </a:r>
            <a:r>
              <a:rPr lang="ko-KR" altLang="en-US" sz="2200" dirty="0"/>
              <a:t>최후의 시련 시기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탐사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altLang="ko-KR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01D891-07F8-B950-1D99-1F8988B3481D}"/>
              </a:ext>
            </a:extLst>
          </p:cNvPr>
          <p:cNvSpPr txBox="1"/>
          <p:nvPr/>
        </p:nvSpPr>
        <p:spPr>
          <a:xfrm>
            <a:off x="6096000" y="2168339"/>
            <a:ext cx="4099199" cy="443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/>
              <a:t>6. </a:t>
            </a:r>
            <a:r>
              <a:rPr lang="ko-KR" altLang="en-US" sz="2500" dirty="0">
                <a:solidFill>
                  <a:srgbClr val="FFFF00"/>
                </a:solidFill>
              </a:rPr>
              <a:t>아이템</a:t>
            </a:r>
            <a:r>
              <a:rPr lang="en-US" altLang="ko-KR" sz="2500" dirty="0"/>
              <a:t>,</a:t>
            </a:r>
            <a:r>
              <a:rPr lang="ko-KR" altLang="en-US" sz="2500" dirty="0"/>
              <a:t>건설</a:t>
            </a:r>
            <a:endParaRPr lang="en-US" altLang="ko-KR" sz="25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</a:t>
            </a:r>
            <a:r>
              <a:rPr lang="en-US" altLang="ko-KR" sz="2200" dirty="0"/>
              <a:t>,</a:t>
            </a:r>
            <a:r>
              <a:rPr lang="ko-KR" altLang="en-US" sz="2200" dirty="0"/>
              <a:t>식재료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중간재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원자재</a:t>
            </a:r>
            <a:r>
              <a:rPr lang="en-US" altLang="ko-KR" sz="2200" dirty="0"/>
              <a:t>,</a:t>
            </a:r>
            <a:r>
              <a:rPr lang="ko-KR" altLang="en-US" sz="2200" dirty="0"/>
              <a:t>연료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건축재 토양 건물 파이프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종류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디자인</a:t>
            </a:r>
            <a:endParaRPr lang="en-US" altLang="ko-KR" sz="2500" dirty="0"/>
          </a:p>
          <a:p>
            <a:r>
              <a:rPr lang="en-US" altLang="ko-KR" sz="2500" dirty="0"/>
              <a:t>7. </a:t>
            </a:r>
            <a:r>
              <a:rPr lang="ko-KR" altLang="en-US" sz="2500" dirty="0"/>
              <a:t>자원</a:t>
            </a:r>
            <a:r>
              <a:rPr lang="en-US" altLang="ko-KR" sz="2500" dirty="0"/>
              <a:t>, </a:t>
            </a:r>
            <a:r>
              <a:rPr lang="ko-KR" altLang="en-US" sz="2500" dirty="0"/>
              <a:t>전투</a:t>
            </a:r>
            <a:endParaRPr lang="en-US" altLang="ko-KR" sz="2500" dirty="0"/>
          </a:p>
          <a:p>
            <a:r>
              <a:rPr lang="en-US" altLang="ko-KR" sz="2500" dirty="0">
                <a:solidFill>
                  <a:schemeClr val="tx1">
                    <a:lumMod val="65000"/>
                  </a:schemeClr>
                </a:solidFill>
              </a:rPr>
              <a:t>8. </a:t>
            </a:r>
            <a:r>
              <a:rPr lang="ko-KR" altLang="en-US" sz="2500" dirty="0">
                <a:solidFill>
                  <a:schemeClr val="tx1">
                    <a:lumMod val="65000"/>
                  </a:schemeClr>
                </a:solidFill>
              </a:rPr>
              <a:t>탐사</a:t>
            </a:r>
            <a:r>
              <a:rPr lang="en-US" altLang="ko-KR" sz="25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ko-KR" altLang="en-US" sz="2500" dirty="0">
                <a:solidFill>
                  <a:schemeClr val="tx1">
                    <a:lumMod val="65000"/>
                  </a:schemeClr>
                </a:solidFill>
              </a:rPr>
              <a:t>레이드</a:t>
            </a:r>
            <a:endParaRPr lang="en-US" altLang="ko-KR" sz="2500" dirty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altLang="ko-KR" sz="2500" dirty="0">
                <a:solidFill>
                  <a:schemeClr val="tx2"/>
                </a:solidFill>
              </a:rPr>
              <a:t>9. </a:t>
            </a:r>
            <a:r>
              <a:rPr lang="ko-KR" altLang="en-US" sz="2500" dirty="0">
                <a:solidFill>
                  <a:schemeClr val="tx2"/>
                </a:solidFill>
              </a:rPr>
              <a:t>엔딩</a:t>
            </a:r>
            <a:endParaRPr lang="en-US" altLang="ko-KR" sz="2500" dirty="0">
              <a:solidFill>
                <a:schemeClr val="tx2"/>
              </a:solidFill>
            </a:endParaRPr>
          </a:p>
          <a:p>
            <a:r>
              <a:rPr lang="en-US" altLang="ko-KR" sz="2500" dirty="0"/>
              <a:t>10. </a:t>
            </a:r>
            <a:r>
              <a:rPr lang="ko-KR" altLang="en-US" sz="2500" dirty="0">
                <a:solidFill>
                  <a:srgbClr val="FFFF00"/>
                </a:solidFill>
              </a:rPr>
              <a:t>기술적 요소</a:t>
            </a:r>
            <a:r>
              <a:rPr lang="en-US" altLang="ko-KR" sz="2500" dirty="0">
                <a:solidFill>
                  <a:srgbClr val="FFFF00"/>
                </a:solidFill>
              </a:rPr>
              <a:t>,</a:t>
            </a:r>
            <a:r>
              <a:rPr lang="ko-KR" altLang="en-US" sz="2500" dirty="0">
                <a:solidFill>
                  <a:srgbClr val="FFFF00"/>
                </a:solidFill>
              </a:rPr>
              <a:t>차별성</a:t>
            </a:r>
            <a:endParaRPr lang="en-US" altLang="ko-KR" sz="2500" dirty="0">
              <a:solidFill>
                <a:srgbClr val="FFFF00"/>
              </a:solidFill>
            </a:endParaRPr>
          </a:p>
          <a:p>
            <a:r>
              <a:rPr lang="en-US" altLang="ko-KR" sz="2500" dirty="0"/>
              <a:t>11. </a:t>
            </a:r>
            <a:r>
              <a:rPr lang="ko-KR" altLang="en-US" sz="2500" dirty="0">
                <a:solidFill>
                  <a:srgbClr val="FFFF00"/>
                </a:solidFill>
              </a:rPr>
              <a:t>수강과목</a:t>
            </a:r>
            <a:r>
              <a:rPr lang="en-US" altLang="ko-KR" sz="2500" dirty="0">
                <a:solidFill>
                  <a:srgbClr val="FFFF00"/>
                </a:solidFill>
              </a:rPr>
              <a:t>,</a:t>
            </a:r>
            <a:r>
              <a:rPr lang="ko-KR" altLang="en-US" sz="2500" dirty="0">
                <a:solidFill>
                  <a:srgbClr val="FFFF00"/>
                </a:solidFill>
              </a:rPr>
              <a:t>일정</a:t>
            </a:r>
            <a:r>
              <a:rPr lang="en-US" altLang="ko-KR" sz="2500" dirty="0">
                <a:solidFill>
                  <a:srgbClr val="FFFF00"/>
                </a:solidFill>
              </a:rPr>
              <a:t>,</a:t>
            </a:r>
            <a:r>
              <a:rPr lang="ko-KR" altLang="en-US" sz="2500" dirty="0">
                <a:solidFill>
                  <a:srgbClr val="FFFF00"/>
                </a:solidFill>
              </a:rPr>
              <a:t>참고문헌</a:t>
            </a:r>
            <a:endParaRPr lang="en-US" altLang="ko-KR" sz="2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50715A0-124F-3157-5ED9-E3252CBFB30A}"/>
              </a:ext>
            </a:extLst>
          </p:cNvPr>
          <p:cNvSpPr txBox="1">
            <a:spLocks/>
          </p:cNvSpPr>
          <p:nvPr/>
        </p:nvSpPr>
        <p:spPr>
          <a:xfrm>
            <a:off x="685802" y="2124231"/>
            <a:ext cx="3050176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3200" dirty="0">
                <a:latin typeface="+mj-ea"/>
                <a:ea typeface="+mj-ea"/>
              </a:rPr>
              <a:t>지구에 가까워지는 달</a:t>
            </a:r>
            <a:r>
              <a:rPr lang="en-US" altLang="ko-KR" sz="3200" dirty="0">
                <a:latin typeface="+mj-ea"/>
                <a:ea typeface="+mj-ea"/>
              </a:rPr>
              <a:t>!</a:t>
            </a:r>
          </a:p>
          <a:p>
            <a:pPr marL="0" indent="0" algn="ctr">
              <a:buNone/>
            </a:pPr>
            <a:r>
              <a:rPr lang="ko-KR" altLang="en-US" sz="2800" dirty="0"/>
              <a:t>지구로 다가오는 달에 의해 점차 강해지는 밀물과 썰물에서 살아남아라</a:t>
            </a:r>
            <a:endParaRPr lang="en-US" altLang="ko-KR" sz="2800" dirty="0"/>
          </a:p>
          <a:p>
            <a:pPr marL="0" indent="0" algn="ctr">
              <a:buNone/>
            </a:pPr>
            <a:endParaRPr lang="en-US" altLang="ko-KR" sz="1500" dirty="0">
              <a:solidFill>
                <a:schemeClr val="tx2">
                  <a:lumMod val="25000"/>
                </a:schemeClr>
              </a:solidFill>
            </a:endParaRPr>
          </a:p>
          <a:p>
            <a:pPr marL="0" indent="0" algn="ctr">
              <a:buNone/>
            </a:pPr>
            <a:r>
              <a:rPr lang="ko-KR" altLang="en-US" sz="1500" dirty="0"/>
              <a:t>장르</a:t>
            </a:r>
            <a:r>
              <a:rPr lang="en-US" altLang="ko-KR" sz="1500" dirty="0"/>
              <a:t>: MO</a:t>
            </a:r>
            <a:r>
              <a:rPr lang="ko-KR" altLang="en-US" sz="1500" dirty="0"/>
              <a:t> 서바이벌 </a:t>
            </a:r>
            <a:r>
              <a:rPr lang="ko-KR" altLang="en-US" sz="1500" dirty="0" err="1"/>
              <a:t>샌드박스</a:t>
            </a:r>
            <a:endParaRPr lang="en-US" altLang="ko-KR" sz="15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소개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B59497A-F821-8FB7-AB2B-72152169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978" y="2124231"/>
            <a:ext cx="7081248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년이라는 기간 동안 달이 지구로 천천히 추락하는 게임</a:t>
            </a:r>
            <a:endParaRPr lang="en-US" altLang="ko-KR" dirty="0"/>
          </a:p>
          <a:p>
            <a:r>
              <a:rPr lang="ko-KR" altLang="en-US" dirty="0"/>
              <a:t>달의 충돌로 발생하는 피해보다 달이 가까워 지면서 발생하는 해수면의 변화와 생존자</a:t>
            </a:r>
            <a:r>
              <a:rPr lang="en-US" altLang="ko-KR" dirty="0"/>
              <a:t>(</a:t>
            </a:r>
            <a:r>
              <a:rPr lang="ko-KR" altLang="en-US" dirty="0"/>
              <a:t>플레이어</a:t>
            </a:r>
            <a:r>
              <a:rPr lang="en-US" altLang="ko-KR" dirty="0"/>
              <a:t>)</a:t>
            </a:r>
            <a:r>
              <a:rPr lang="ko-KR" altLang="en-US" dirty="0"/>
              <a:t>들이 자기생존을 하기 위한 탐험</a:t>
            </a:r>
            <a:r>
              <a:rPr lang="en-US" altLang="ko-KR" dirty="0"/>
              <a:t>,</a:t>
            </a:r>
            <a:r>
              <a:rPr lang="ko-KR" altLang="en-US" dirty="0"/>
              <a:t>수집</a:t>
            </a:r>
            <a:r>
              <a:rPr lang="en-US" altLang="ko-KR" dirty="0"/>
              <a:t>,</a:t>
            </a:r>
            <a:r>
              <a:rPr lang="ko-KR" altLang="en-US" dirty="0"/>
              <a:t>제작이 게임의 핵심 요소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/>
              <a:t>최대 </a:t>
            </a:r>
            <a:r>
              <a:rPr lang="en-US" altLang="ko-KR" dirty="0"/>
              <a:t>100</a:t>
            </a:r>
            <a:r>
              <a:rPr lang="ko-KR" altLang="en-US" dirty="0"/>
              <a:t>인이 한 서버에서 플레이하며 한달 서버가 초기화 되고</a:t>
            </a:r>
            <a:r>
              <a:rPr lang="en-US" altLang="ko-KR" dirty="0"/>
              <a:t>(</a:t>
            </a:r>
            <a:r>
              <a:rPr lang="ko-KR" altLang="en-US" dirty="0" err="1"/>
              <a:t>시즌제</a:t>
            </a:r>
            <a:r>
              <a:rPr lang="en-US" altLang="ko-KR" dirty="0"/>
              <a:t>)</a:t>
            </a:r>
            <a:r>
              <a:rPr lang="ko-KR" altLang="en-US" dirty="0"/>
              <a:t> 초기화가 다가올수록 게임플레이가 빨라진다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8070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7B7123D-7FFA-8BBA-D0F5-DBE0EBB18245}"/>
              </a:ext>
            </a:extLst>
          </p:cNvPr>
          <p:cNvSpPr txBox="1">
            <a:spLocks/>
          </p:cNvSpPr>
          <p:nvPr/>
        </p:nvSpPr>
        <p:spPr>
          <a:xfrm>
            <a:off x="691461" y="4593009"/>
            <a:ext cx="2843312" cy="189443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500" dirty="0"/>
              <a:t>게임월드</a:t>
            </a:r>
            <a:r>
              <a:rPr lang="ko-KR" altLang="en-US" sz="2200" dirty="0"/>
              <a:t> </a:t>
            </a:r>
            <a:endParaRPr lang="en-US" altLang="ko-KR" sz="2200" dirty="0"/>
          </a:p>
          <a:p>
            <a:r>
              <a:rPr lang="en-US" altLang="ko-KR" sz="2200" dirty="0"/>
              <a:t>16Km X 16Km</a:t>
            </a:r>
          </a:p>
          <a:p>
            <a:r>
              <a:rPr lang="ko-KR" altLang="en-US" sz="2200" dirty="0"/>
              <a:t>반도 형태의 게임 월드 제작</a:t>
            </a:r>
            <a:endParaRPr lang="en-US" altLang="ko-KR" sz="2200" dirty="0"/>
          </a:p>
          <a:p>
            <a:r>
              <a:rPr lang="ko-KR" altLang="en-US" sz="2200" dirty="0"/>
              <a:t>절차적 생성 기법으로 지형제작</a:t>
            </a:r>
            <a:endParaRPr lang="en-US" altLang="ko-KR" sz="2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487CCD2-36F8-1B37-2263-E8849C43F11D}"/>
              </a:ext>
            </a:extLst>
          </p:cNvPr>
          <p:cNvSpPr txBox="1">
            <a:spLocks/>
          </p:cNvSpPr>
          <p:nvPr/>
        </p:nvSpPr>
        <p:spPr>
          <a:xfrm>
            <a:off x="4329856" y="4596089"/>
            <a:ext cx="2843313" cy="1894436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r>
              <a:rPr lang="ko-KR" altLang="en-US" dirty="0"/>
              <a:t>지형을 지리적</a:t>
            </a:r>
            <a:r>
              <a:rPr lang="en-US" altLang="ko-KR" dirty="0"/>
              <a:t>,</a:t>
            </a:r>
            <a:r>
              <a:rPr lang="ko-KR" altLang="en-US" dirty="0"/>
              <a:t>위치에 따라 구분</a:t>
            </a:r>
            <a:endParaRPr lang="en-US" altLang="ko-KR" dirty="0"/>
          </a:p>
          <a:p>
            <a:r>
              <a:rPr lang="ko-KR" altLang="en-US" dirty="0"/>
              <a:t>구분된 지형에 따라 자원을 분포 </a:t>
            </a:r>
            <a:r>
              <a:rPr lang="en-US" altLang="ko-KR" dirty="0"/>
              <a:t>(</a:t>
            </a:r>
            <a:r>
              <a:rPr lang="ko-KR" altLang="en-US" dirty="0"/>
              <a:t>초록</a:t>
            </a:r>
            <a:r>
              <a:rPr lang="en-US" altLang="ko-KR" dirty="0"/>
              <a:t>:</a:t>
            </a:r>
            <a:r>
              <a:rPr lang="ko-KR" altLang="en-US" dirty="0"/>
              <a:t>목재</a:t>
            </a:r>
            <a:r>
              <a:rPr lang="en-US" altLang="ko-KR" dirty="0"/>
              <a:t>,</a:t>
            </a:r>
            <a:r>
              <a:rPr lang="ko-KR" altLang="en-US" dirty="0"/>
              <a:t>주황</a:t>
            </a:r>
            <a:r>
              <a:rPr lang="en-US" altLang="ko-KR" dirty="0"/>
              <a:t>:</a:t>
            </a:r>
            <a:r>
              <a:rPr lang="ko-KR" altLang="en-US" dirty="0"/>
              <a:t>흑</a:t>
            </a:r>
            <a:r>
              <a:rPr lang="en-US" altLang="ko-KR" dirty="0"/>
              <a:t>,</a:t>
            </a:r>
            <a:r>
              <a:rPr lang="ko-KR" altLang="en-US" dirty="0"/>
              <a:t>회색</a:t>
            </a:r>
            <a:r>
              <a:rPr lang="en-US" altLang="ko-KR" dirty="0"/>
              <a:t>:</a:t>
            </a:r>
            <a:r>
              <a:rPr lang="ko-KR" altLang="en-US" dirty="0"/>
              <a:t>연료 등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원하는 아이템을 얻기 위해 다양 지형을 갈 수 있도록 함</a:t>
            </a:r>
          </a:p>
        </p:txBody>
      </p:sp>
      <p:pic>
        <p:nvPicPr>
          <p:cNvPr id="15" name="그림 14" descr="패턴, 다채로움, 픽셀이(가) 표시된 사진&#10;&#10;자동 생성된 설명">
            <a:extLst>
              <a:ext uri="{FF2B5EF4-FFF2-40B4-BE49-F238E27FC236}">
                <a16:creationId xmlns:a16="http://schemas.microsoft.com/office/drawing/2014/main" id="{95E63D76-6CB8-7314-6A1E-A0E34415536D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512" y="2249438"/>
            <a:ext cx="2160000" cy="2160000"/>
          </a:xfrm>
          <a:prstGeom prst="rect">
            <a:avLst/>
          </a:prstGeom>
        </p:spPr>
      </p:pic>
      <p:pic>
        <p:nvPicPr>
          <p:cNvPr id="7" name="내용 개체 틀 6" descr="스크린샷, 다채로움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6B4CF432-94BD-644D-D10C-AD72797728D3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17" y="2249438"/>
            <a:ext cx="2160000" cy="2160000"/>
          </a:xfr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E26FBFF-A81B-456F-9C29-66C17A055366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309907" y="2249438"/>
            <a:ext cx="2160000" cy="2160000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FC43D6D-2083-4DF0-B74F-4DABDE9808FE}"/>
              </a:ext>
            </a:extLst>
          </p:cNvPr>
          <p:cNvSpPr txBox="1">
            <a:spLocks/>
          </p:cNvSpPr>
          <p:nvPr/>
        </p:nvSpPr>
        <p:spPr>
          <a:xfrm>
            <a:off x="7968250" y="4593009"/>
            <a:ext cx="2843313" cy="1894436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벡터아트 디자인</a:t>
            </a:r>
            <a:endParaRPr lang="en-US" altLang="ko-KR" dirty="0"/>
          </a:p>
          <a:p>
            <a:r>
              <a:rPr lang="ko-KR" altLang="en-US" dirty="0"/>
              <a:t>벡터 아트 컨셉의 디자인 제작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0599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플레이어</a:t>
            </a:r>
            <a:r>
              <a:rPr lang="en-US" altLang="ko-KR" dirty="0"/>
              <a:t>,</a:t>
            </a:r>
            <a:r>
              <a:rPr lang="ko-KR" altLang="en-US" dirty="0"/>
              <a:t>디자인 컨셉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7DC9B85-91EC-FF64-630D-38ADC5EB8086}"/>
              </a:ext>
            </a:extLst>
          </p:cNvPr>
          <p:cNvSpPr txBox="1">
            <a:spLocks/>
          </p:cNvSpPr>
          <p:nvPr/>
        </p:nvSpPr>
        <p:spPr>
          <a:xfrm>
            <a:off x="685802" y="2225040"/>
            <a:ext cx="5114670" cy="402336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altLang="ko-KR" sz="2200" dirty="0"/>
          </a:p>
          <a:p>
            <a:r>
              <a:rPr lang="ko-KR" altLang="en-US" sz="1800" cap="none" dirty="0"/>
              <a:t>키 </a:t>
            </a:r>
            <a:r>
              <a:rPr lang="en-US" altLang="ko-KR" sz="1800" cap="none" dirty="0"/>
              <a:t>: 180cm</a:t>
            </a:r>
          </a:p>
          <a:p>
            <a:r>
              <a:rPr lang="ko-KR" altLang="en-US" sz="1800" cap="none" dirty="0"/>
              <a:t>무게 </a:t>
            </a:r>
            <a:r>
              <a:rPr lang="en-US" altLang="ko-KR" sz="1800" cap="none" dirty="0"/>
              <a:t>: 70kg</a:t>
            </a:r>
          </a:p>
          <a:p>
            <a:r>
              <a:rPr lang="ko-KR" altLang="en-US" sz="1800" cap="none" dirty="0"/>
              <a:t>보폭 </a:t>
            </a:r>
            <a:r>
              <a:rPr lang="en-US" altLang="ko-KR" sz="1800" cap="none" dirty="0"/>
              <a:t>: 80cm</a:t>
            </a:r>
          </a:p>
          <a:p>
            <a:r>
              <a:rPr lang="ko-KR" altLang="en-US" sz="1800" cap="none" dirty="0"/>
              <a:t>달리기 속도 </a:t>
            </a:r>
            <a:r>
              <a:rPr lang="en-US" altLang="ko-KR" sz="1800" cap="none" dirty="0"/>
              <a:t>:  4km/h</a:t>
            </a:r>
          </a:p>
          <a:p>
            <a:r>
              <a:rPr lang="ko-KR" altLang="en-US" sz="1800" cap="none" dirty="0"/>
              <a:t>걷기 속도 </a:t>
            </a:r>
            <a:r>
              <a:rPr lang="en-US" altLang="ko-KR" sz="1800" cap="none" dirty="0"/>
              <a:t>: 2km/h</a:t>
            </a:r>
          </a:p>
          <a:p>
            <a:r>
              <a:rPr lang="en-US" altLang="ko-KR" sz="1800" cap="none" dirty="0"/>
              <a:t>(</a:t>
            </a:r>
            <a:r>
              <a:rPr lang="ko-KR" altLang="en-US" sz="1800" cap="none" dirty="0"/>
              <a:t>기지 내부 </a:t>
            </a:r>
            <a:r>
              <a:rPr lang="en-US" altLang="ko-KR" sz="1800" cap="none" dirty="0"/>
              <a:t>– </a:t>
            </a:r>
            <a:r>
              <a:rPr lang="ko-KR" altLang="en-US" sz="1800" cap="none" dirty="0"/>
              <a:t>기본 걷기</a:t>
            </a:r>
            <a:r>
              <a:rPr lang="en-US" altLang="ko-KR" sz="1800" cap="none" dirty="0"/>
              <a:t>|</a:t>
            </a:r>
            <a:r>
              <a:rPr lang="ko-KR" altLang="en-US" sz="1800" cap="none" dirty="0"/>
              <a:t>기지 외부 </a:t>
            </a:r>
            <a:r>
              <a:rPr lang="en-US" altLang="ko-KR" sz="1800" cap="none" dirty="0"/>
              <a:t>– </a:t>
            </a:r>
            <a:r>
              <a:rPr lang="ko-KR" altLang="en-US" sz="1800" cap="none" dirty="0"/>
              <a:t>기본</a:t>
            </a:r>
            <a:r>
              <a:rPr lang="en-US" altLang="ko-KR" sz="1800" cap="none" dirty="0"/>
              <a:t> </a:t>
            </a:r>
            <a:r>
              <a:rPr lang="ko-KR" altLang="en-US" sz="1800" cap="none" dirty="0"/>
              <a:t>달리기</a:t>
            </a:r>
            <a:r>
              <a:rPr lang="en-US" altLang="ko-KR" sz="1800" cap="none" dirty="0"/>
              <a:t>)</a:t>
            </a:r>
          </a:p>
          <a:p>
            <a:endParaRPr lang="ko-KR" altLang="en-US" sz="2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394484-E243-B038-FC21-9F4094F6E8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530" y="2225040"/>
            <a:ext cx="4425696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DA9CF-7EEF-4B39-86EA-70904B34D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시간에 따른 밀물 썰물의 변화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66486-DA8B-4AD3-8E79-395DDC742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752296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ko-KR" altLang="en-US" dirty="0"/>
              <a:t>시간이 지나면서 주기의 지속 시간이 길어진다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기간이 길어지면 소비재 비축 요구량이 늘어나 소비재 생산량을 증가 시켜야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기간이 길어지면 기지를 정비하지 못하는 기간이 늘어나 자동화 설계를 수정할 기회가 줄어든다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시간이 지나면서 밀물</a:t>
            </a:r>
            <a:r>
              <a:rPr lang="en-US" altLang="ko-KR" dirty="0"/>
              <a:t>/</a:t>
            </a:r>
            <a:r>
              <a:rPr lang="ko-KR" altLang="en-US" dirty="0"/>
              <a:t>썰물 해수면의 변화가 커진다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기간에는 수위가 높아져서 높은 건물을 점령해야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기간에는 수위가 낮아져서 드러나는 지역을 탐사할 수 있게 된다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BE16CE-A55F-4B37-8FEC-0587F14A7005}"/>
              </a:ext>
            </a:extLst>
          </p:cNvPr>
          <p:cNvSpPr/>
          <p:nvPr/>
        </p:nvSpPr>
        <p:spPr>
          <a:xfrm>
            <a:off x="7438098" y="2142067"/>
            <a:ext cx="3379128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D627EE7-E3B0-44E3-97BB-7AE37FEB3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623" y="2142067"/>
            <a:ext cx="3069096" cy="21568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D2CD99-9015-4C10-A1D0-6129125F6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488147"/>
            <a:ext cx="2000102" cy="2695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345B1E-62AB-40E2-9B52-82F8F2A09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122473"/>
            <a:ext cx="2000102" cy="2714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55C616-6517-4472-BDB3-75058EFE4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756799"/>
            <a:ext cx="2000102" cy="2714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F2B4F5-9269-45C9-B4ED-5EF65E111E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393078"/>
            <a:ext cx="2000102" cy="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3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FFA56-E2BD-4098-869C-C5E9EDC2D3F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기지 외부와 내부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7A83D5-A633-4F23-9905-59BE9950F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55" y="5044385"/>
            <a:ext cx="2096376" cy="99782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ko-KR" altLang="en-US" sz="2500" dirty="0"/>
              <a:t>내부</a:t>
            </a:r>
            <a:endParaRPr lang="en-US" altLang="ko-KR" sz="2500" dirty="0"/>
          </a:p>
          <a:p>
            <a:r>
              <a:rPr lang="ko-KR" altLang="en-US" dirty="0"/>
              <a:t>빌딩 옥상에서 건물 건설</a:t>
            </a:r>
            <a:r>
              <a:rPr lang="en-US" altLang="ko-KR" dirty="0"/>
              <a:t>,</a:t>
            </a:r>
            <a:r>
              <a:rPr lang="ko-KR" altLang="en-US" dirty="0"/>
              <a:t>자원 정제</a:t>
            </a:r>
            <a:r>
              <a:rPr lang="en-US" altLang="ko-KR" dirty="0"/>
              <a:t>,</a:t>
            </a:r>
            <a:r>
              <a:rPr lang="ko-KR" altLang="en-US" dirty="0"/>
              <a:t>자동화 설계 작업을 할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EBD94C4-6745-1C55-B0FC-DFF30C510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254" y="2228934"/>
            <a:ext cx="2096376" cy="256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하늘, 사막, 모래언덕, 야외이(가) 표시된 사진&#10;&#10;자동 생성된 설명">
            <a:extLst>
              <a:ext uri="{FF2B5EF4-FFF2-40B4-BE49-F238E27FC236}">
                <a16:creationId xmlns:a16="http://schemas.microsoft.com/office/drawing/2014/main" id="{2773FE23-B83B-E6D1-EF4D-46545457D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109" y="2228934"/>
            <a:ext cx="2078453" cy="2562031"/>
          </a:xfrm>
          <a:prstGeom prst="rect">
            <a:avLst/>
          </a:prstGeom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6D0B95CD-1948-A8AC-54FE-B08C45E78BA0}"/>
              </a:ext>
            </a:extLst>
          </p:cNvPr>
          <p:cNvSpPr txBox="1">
            <a:spLocks/>
          </p:cNvSpPr>
          <p:nvPr/>
        </p:nvSpPr>
        <p:spPr>
          <a:xfrm>
            <a:off x="3457109" y="5044385"/>
            <a:ext cx="2078453" cy="99782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ko-KR" altLang="en-US" sz="2500" dirty="0"/>
              <a:t>외부</a:t>
            </a:r>
          </a:p>
          <a:p>
            <a:r>
              <a:rPr lang="en-US" altLang="ko-KR" dirty="0"/>
              <a:t>PVP,</a:t>
            </a:r>
            <a:r>
              <a:rPr lang="ko-KR" altLang="en-US" dirty="0"/>
              <a:t> 이주 할 기지 탐사</a:t>
            </a:r>
            <a:r>
              <a:rPr lang="en-US" altLang="ko-KR" dirty="0"/>
              <a:t>,</a:t>
            </a:r>
            <a:r>
              <a:rPr lang="ko-KR" altLang="en-US" dirty="0"/>
              <a:t>자원 수집을 할 수 있다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 descr="스크린샷, 만화 영화, 픽셀이(가) 표시된 사진&#10;&#10;자동 생성된 설명">
            <a:extLst>
              <a:ext uri="{FF2B5EF4-FFF2-40B4-BE49-F238E27FC236}">
                <a16:creationId xmlns:a16="http://schemas.microsoft.com/office/drawing/2014/main" id="{566832B6-8C45-CA84-0F30-0372BD0375D8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214" y="2227765"/>
            <a:ext cx="2077200" cy="2563200"/>
          </a:xfrm>
          <a:prstGeom prst="rect">
            <a:avLst/>
          </a:prstGeom>
        </p:spPr>
      </p:pic>
      <p:pic>
        <p:nvPicPr>
          <p:cNvPr id="6" name="그림 5" descr="스크린샷, 픽셀이(가) 표시된 사진&#10;&#10;자동 생성된 설명">
            <a:extLst>
              <a:ext uri="{FF2B5EF4-FFF2-40B4-BE49-F238E27FC236}">
                <a16:creationId xmlns:a16="http://schemas.microsoft.com/office/drawing/2014/main" id="{7D4201E2-D556-50EF-CF4B-4DD8B52A095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88" y="2228934"/>
            <a:ext cx="2077200" cy="2563200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FADE693-60C5-6FC2-415D-2055932255B6}"/>
              </a:ext>
            </a:extLst>
          </p:cNvPr>
          <p:cNvSpPr txBox="1">
            <a:spLocks/>
          </p:cNvSpPr>
          <p:nvPr/>
        </p:nvSpPr>
        <p:spPr>
          <a:xfrm>
            <a:off x="6034612" y="5044385"/>
            <a:ext cx="2096376" cy="99782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4000" dirty="0"/>
              <a:t>밀물 시기</a:t>
            </a:r>
            <a:endParaRPr lang="en-US" altLang="ko-KR" sz="4000" dirty="0"/>
          </a:p>
          <a:p>
            <a:r>
              <a:rPr lang="ko-KR" altLang="en-US" sz="2800" dirty="0"/>
              <a:t>고지대로 대피해서 </a:t>
            </a:r>
            <a:r>
              <a:rPr lang="ko-KR" altLang="en-US" sz="2800" dirty="0">
                <a:solidFill>
                  <a:schemeClr val="accent5"/>
                </a:solidFill>
              </a:rPr>
              <a:t>기지를 정비</a:t>
            </a:r>
            <a:r>
              <a:rPr lang="ko-KR" altLang="en-US" sz="2800" dirty="0"/>
              <a:t> 하는 단계</a:t>
            </a:r>
            <a:endParaRPr lang="en-US" altLang="ko-KR" sz="2800" dirty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B3D3255E-5F3C-8993-159C-66E70EC0F454}"/>
              </a:ext>
            </a:extLst>
          </p:cNvPr>
          <p:cNvSpPr txBox="1">
            <a:spLocks/>
          </p:cNvSpPr>
          <p:nvPr/>
        </p:nvSpPr>
        <p:spPr>
          <a:xfrm>
            <a:off x="8649214" y="5044385"/>
            <a:ext cx="2078453" cy="99782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4000" dirty="0"/>
              <a:t>썰물 시기</a:t>
            </a:r>
            <a:endParaRPr lang="en-US" altLang="ko-KR" sz="4000" dirty="0"/>
          </a:p>
          <a:p>
            <a:r>
              <a:rPr lang="ko-KR" altLang="en-US" sz="2800" dirty="0"/>
              <a:t>저지대로 내려가 </a:t>
            </a:r>
            <a:r>
              <a:rPr lang="ko-KR" altLang="en-US" sz="2800" dirty="0">
                <a:solidFill>
                  <a:schemeClr val="accent5"/>
                </a:solidFill>
              </a:rPr>
              <a:t>자원을 획득하고 탐사하는 단계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3949984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소비재</a:t>
            </a:r>
          </a:p>
        </p:txBody>
      </p:sp>
      <p:pic>
        <p:nvPicPr>
          <p:cNvPr id="5" name="내용 개체 틀 4" descr="그래픽, 스크린샷, 원, 디자인이(가) 표시된 사진&#10;&#10;자동 생성된 설명">
            <a:extLst>
              <a:ext uri="{FF2B5EF4-FFF2-40B4-BE49-F238E27FC236}">
                <a16:creationId xmlns:a16="http://schemas.microsoft.com/office/drawing/2014/main" id="{F16146A5-1180-58AD-8431-25A5F0709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992" y="2814010"/>
            <a:ext cx="2668236" cy="1080000"/>
          </a:xfrm>
        </p:spPr>
      </p:pic>
      <p:pic>
        <p:nvPicPr>
          <p:cNvPr id="7" name="그림 6" descr="텍스트, 스크린샷, 그래픽, 반창고이(가) 표시된 사진&#10;&#10;자동 생성된 설명">
            <a:extLst>
              <a:ext uri="{FF2B5EF4-FFF2-40B4-BE49-F238E27FC236}">
                <a16:creationId xmlns:a16="http://schemas.microsoft.com/office/drawing/2014/main" id="{08F3B27C-9AA8-9ED8-4A2C-81D1E005D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2" y="2814010"/>
            <a:ext cx="2668236" cy="1080000"/>
          </a:xfrm>
          <a:prstGeom prst="rect">
            <a:avLst/>
          </a:prstGeom>
        </p:spPr>
      </p:pic>
      <p:pic>
        <p:nvPicPr>
          <p:cNvPr id="10" name="그림 9" descr="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CA722B40-A9E4-6139-A928-AD7488459C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397" y="2814010"/>
            <a:ext cx="2668236" cy="1080000"/>
          </a:xfrm>
          <a:prstGeom prst="rect">
            <a:avLst/>
          </a:prstGeom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C48A6F-A9F3-C8FD-F1A9-F7F94D56A97D}"/>
              </a:ext>
            </a:extLst>
          </p:cNvPr>
          <p:cNvSpPr txBox="1">
            <a:spLocks/>
          </p:cNvSpPr>
          <p:nvPr/>
        </p:nvSpPr>
        <p:spPr>
          <a:xfrm>
            <a:off x="685801" y="4262319"/>
            <a:ext cx="2668237" cy="1456266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/>
              <a:t>부족</a:t>
            </a:r>
            <a:r>
              <a:rPr lang="ko-KR" altLang="en-US" sz="1700" dirty="0"/>
              <a:t> </a:t>
            </a:r>
            <a:endParaRPr lang="en-US" altLang="ko-KR" sz="1700" dirty="0"/>
          </a:p>
          <a:p>
            <a:r>
              <a:rPr lang="ko-KR" altLang="en-US" sz="1700" dirty="0"/>
              <a:t>이번 사이클이 지나면 생존 불가능한 상태</a:t>
            </a:r>
            <a:endParaRPr lang="en-US" altLang="ko-KR" sz="17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8E1790F-46E0-A81B-F14E-7E74DDBBCBBB}"/>
              </a:ext>
            </a:extLst>
          </p:cNvPr>
          <p:cNvSpPr txBox="1">
            <a:spLocks/>
          </p:cNvSpPr>
          <p:nvPr/>
        </p:nvSpPr>
        <p:spPr>
          <a:xfrm>
            <a:off x="4417398" y="4262318"/>
            <a:ext cx="2668236" cy="145626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/>
              <a:t>양호</a:t>
            </a:r>
            <a:r>
              <a:rPr lang="en-US" altLang="ko-KR" sz="2400" dirty="0"/>
              <a:t> </a:t>
            </a:r>
          </a:p>
          <a:p>
            <a:r>
              <a:rPr lang="ko-KR" altLang="en-US" sz="1700" dirty="0"/>
              <a:t>이번 사이클이 지나도 생존 가능한 상태</a:t>
            </a:r>
            <a:endParaRPr lang="en-US" altLang="ko-KR" sz="1700" dirty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7AA2A212-8888-212B-0749-5FE99834E26C}"/>
              </a:ext>
            </a:extLst>
          </p:cNvPr>
          <p:cNvSpPr txBox="1">
            <a:spLocks/>
          </p:cNvSpPr>
          <p:nvPr/>
        </p:nvSpPr>
        <p:spPr>
          <a:xfrm>
            <a:off x="8148992" y="4262318"/>
            <a:ext cx="2668236" cy="145626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/>
              <a:t>과잉</a:t>
            </a:r>
            <a:endParaRPr lang="en-US" altLang="ko-KR" sz="2400" dirty="0"/>
          </a:p>
          <a:p>
            <a:r>
              <a:rPr lang="ko-KR" altLang="en-US" sz="1700" dirty="0"/>
              <a:t>이번 사이클이 지나도 생존 가능하지만 소비재를 사용하고 남은 수량은 삭제된다</a:t>
            </a:r>
            <a:r>
              <a:rPr lang="en-US" altLang="ko-KR" sz="17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096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아이템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32750F1-7F1E-E27F-F381-FE645BFF0490}"/>
              </a:ext>
            </a:extLst>
          </p:cNvPr>
          <p:cNvSpPr txBox="1">
            <a:spLocks/>
          </p:cNvSpPr>
          <p:nvPr/>
        </p:nvSpPr>
        <p:spPr>
          <a:xfrm>
            <a:off x="685800" y="2176279"/>
            <a:ext cx="637338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식재료 </a:t>
            </a:r>
            <a:r>
              <a:rPr lang="en-US" altLang="ko-KR" sz="2000" dirty="0"/>
              <a:t>: </a:t>
            </a:r>
            <a:r>
              <a:rPr lang="ko-KR" altLang="en-US" sz="2000" dirty="0"/>
              <a:t>소비재를 제작하기 위한 기초 아이템</a:t>
            </a:r>
            <a:endParaRPr lang="en-US" altLang="ko-KR" sz="2000" dirty="0"/>
          </a:p>
          <a:p>
            <a:r>
              <a:rPr lang="ko-KR" altLang="en-US" sz="2000" dirty="0"/>
              <a:t>원자재 </a:t>
            </a:r>
            <a:r>
              <a:rPr lang="en-US" altLang="ko-KR" sz="2000" dirty="0"/>
              <a:t>: </a:t>
            </a:r>
            <a:r>
              <a:rPr lang="ko-KR" altLang="en-US" sz="2000" dirty="0"/>
              <a:t>식재료</a:t>
            </a:r>
            <a:r>
              <a:rPr lang="en-US" altLang="ko-KR" sz="2000" dirty="0"/>
              <a:t>,</a:t>
            </a:r>
            <a:r>
              <a:rPr lang="ko-KR" altLang="en-US" sz="2000" dirty="0"/>
              <a:t>건축재를 만들기 위한 아이템</a:t>
            </a:r>
          </a:p>
          <a:p>
            <a:r>
              <a:rPr lang="ko-KR" altLang="en-US" sz="2000" dirty="0"/>
              <a:t>건축재 </a:t>
            </a:r>
            <a:r>
              <a:rPr lang="en-US" altLang="ko-KR" sz="2000" dirty="0"/>
              <a:t>: </a:t>
            </a:r>
            <a:r>
              <a:rPr lang="ko-KR" altLang="en-US" sz="2000" dirty="0"/>
              <a:t>건물을 제작하기 위한 아이템</a:t>
            </a:r>
            <a:endParaRPr lang="en-US" altLang="ko-KR" sz="2000" dirty="0"/>
          </a:p>
          <a:p>
            <a:r>
              <a:rPr lang="ko-KR" altLang="en-US" sz="2000" dirty="0"/>
              <a:t>연료 </a:t>
            </a:r>
            <a:r>
              <a:rPr lang="en-US" altLang="ko-KR" sz="2000" dirty="0"/>
              <a:t>: </a:t>
            </a:r>
            <a:r>
              <a:rPr lang="ko-KR" altLang="en-US" sz="2000" dirty="0"/>
              <a:t>건물을 가동시킬 아이템</a:t>
            </a:r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AF0210-D6E4-AC8E-8278-CFF43A48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90" y="4095428"/>
            <a:ext cx="1879019" cy="187901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F286E3B-FEA9-8C78-ADD0-BF256D20C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209" y="2176279"/>
            <a:ext cx="1879017" cy="18790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97C857-F348-183E-57C4-B2352711F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91" y="2176279"/>
            <a:ext cx="1879018" cy="187901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17065B0-C8B0-C89C-42BE-805A978956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209" y="4095428"/>
            <a:ext cx="1879019" cy="187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435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천체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천체</Template>
  <TotalTime>2830</TotalTime>
  <Words>720</Words>
  <Application>Microsoft Office PowerPoint</Application>
  <PresentationFormat>와이드스크린</PresentationFormat>
  <Paragraphs>149</Paragraphs>
  <Slides>16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-apple-system</vt:lpstr>
      <vt:lpstr>맑은 고딕</vt:lpstr>
      <vt:lpstr>Arial</vt:lpstr>
      <vt:lpstr>Calibri</vt:lpstr>
      <vt:lpstr>Calibri Light</vt:lpstr>
      <vt:lpstr>천체</vt:lpstr>
      <vt:lpstr>마지막 달</vt:lpstr>
      <vt:lpstr>목차</vt:lpstr>
      <vt:lpstr>게임 소개</vt:lpstr>
      <vt:lpstr>PowerPoint 프레젠테이션</vt:lpstr>
      <vt:lpstr>게임 배경 – 플레이어,디자인 컨셉</vt:lpstr>
      <vt:lpstr>시간에 따른 밀물 썰물의 변화</vt:lpstr>
      <vt:lpstr>기지 외부와 내부</vt:lpstr>
      <vt:lpstr>소비재</vt:lpstr>
      <vt:lpstr>아이템</vt:lpstr>
      <vt:lpstr>타 게임과 차별성 (레고 포트나이트?)</vt:lpstr>
      <vt:lpstr>연구 목표</vt:lpstr>
      <vt:lpstr>기술적요소</vt:lpstr>
      <vt:lpstr>수강 과목,개발환경</vt:lpstr>
      <vt:lpstr>역할 분담 및 일정</vt:lpstr>
      <vt:lpstr>PowerPoint 프레젠테이션</vt:lpstr>
      <vt:lpstr>참고 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6th Month</dc:title>
  <dc:creator>양소현</dc:creator>
  <cp:lastModifiedBy>조영환(2016182041)</cp:lastModifiedBy>
  <cp:revision>148</cp:revision>
  <dcterms:created xsi:type="dcterms:W3CDTF">2023-03-20T04:08:17Z</dcterms:created>
  <dcterms:modified xsi:type="dcterms:W3CDTF">2024-01-05T12:42:50Z</dcterms:modified>
</cp:coreProperties>
</file>

<file path=docProps/thumbnail.jpeg>
</file>